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0" r:id="rId2"/>
    <p:sldId id="256" r:id="rId3"/>
    <p:sldId id="257" r:id="rId4"/>
    <p:sldId id="258" r:id="rId5"/>
    <p:sldId id="259" r:id="rId6"/>
    <p:sldId id="260" r:id="rId7"/>
    <p:sldId id="261" r:id="rId8"/>
    <p:sldId id="265" r:id="rId9"/>
    <p:sldId id="262" r:id="rId10"/>
    <p:sldId id="266" r:id="rId11"/>
    <p:sldId id="267" r:id="rId12"/>
    <p:sldId id="268" r:id="rId13"/>
    <p:sldId id="269" r:id="rId14"/>
    <p:sldId id="272" r:id="rId15"/>
    <p:sldId id="273" r:id="rId16"/>
    <p:sldId id="274" r:id="rId17"/>
    <p:sldId id="275"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93DE0-0AF3-48E8-B56C-A94C00AA8BD7}" type="datetimeFigureOut">
              <a:rPr lang="es-CO" smtClean="0"/>
              <a:t>15/04/2020</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1A3A7-4A2C-4493-AB40-FD4632C77FA8}" type="slidenum">
              <a:rPr lang="es-CO" smtClean="0"/>
              <a:t>‹Nº›</a:t>
            </a:fld>
            <a:endParaRPr lang="es-CO"/>
          </a:p>
        </p:txBody>
      </p:sp>
    </p:spTree>
    <p:extLst>
      <p:ext uri="{BB962C8B-B14F-4D97-AF65-F5344CB8AC3E}">
        <p14:creationId xmlns:p14="http://schemas.microsoft.com/office/powerpoint/2010/main" val="127829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p>
        </p:txBody>
      </p:sp>
      <p:sp>
        <p:nvSpPr>
          <p:cNvPr id="3584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7C0DE1-07C6-420B-944C-303785A381A9}" type="slidenum">
              <a:rPr lang="es-MX" smtClean="0"/>
              <a:pPr eaLnBrk="1" hangingPunct="1"/>
              <a:t>1</a:t>
            </a:fld>
            <a:endParaRPr lang="es-MX"/>
          </a:p>
        </p:txBody>
      </p:sp>
    </p:spTree>
    <p:extLst>
      <p:ext uri="{BB962C8B-B14F-4D97-AF65-F5344CB8AC3E}">
        <p14:creationId xmlns:p14="http://schemas.microsoft.com/office/powerpoint/2010/main" val="1538810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20" name="19 Marcador de pie de página"/>
          <p:cNvSpPr>
            <a:spLocks noGrp="1"/>
          </p:cNvSpPr>
          <p:nvPr>
            <p:ph type="ftr" sz="quarter" idx="11"/>
          </p:nvPr>
        </p:nvSpPr>
        <p:spPr/>
        <p:txBody>
          <a:bodyPr/>
          <a:lstStyle/>
          <a:p>
            <a:endParaRPr lang="es-ES"/>
          </a:p>
        </p:txBody>
      </p:sp>
      <p:sp>
        <p:nvSpPr>
          <p:cNvPr id="10" name="9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24FFDE53-6D06-4B7D-BB36-F17E7380F2F0}" type="datetimeFigureOut">
              <a:rPr lang="es-ES" smtClean="0"/>
              <a:t>15/04/2020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57D3B2-56F6-46E8-AD2A-9EC63B8573D4}" type="slidenum">
              <a:rPr lang="es-ES" smtClean="0"/>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4FFDE53-6D06-4B7D-BB36-F17E7380F2F0}" type="datetimeFigureOut">
              <a:rPr lang="es-ES" smtClean="0"/>
              <a:t>15/04/2020</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157D3B2-56F6-46E8-AD2A-9EC63B8573D4}" type="slidenum">
              <a:rPr lang="es-ES" smtClean="0"/>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02" y="883628"/>
            <a:ext cx="4590510" cy="5117122"/>
          </a:xfrm>
          <a:prstGeom prst="rect">
            <a:avLst/>
          </a:prstGeom>
        </p:spPr>
      </p:pic>
      <p:sp>
        <p:nvSpPr>
          <p:cNvPr id="8" name="3 Título"/>
          <p:cNvSpPr txBox="1">
            <a:spLocks/>
          </p:cNvSpPr>
          <p:nvPr/>
        </p:nvSpPr>
        <p:spPr bwMode="auto">
          <a:xfrm>
            <a:off x="683568" y="1105789"/>
            <a:ext cx="6590110" cy="702078"/>
          </a:xfrm>
          <a:prstGeom prst="rect">
            <a:avLst/>
          </a:prstGeom>
          <a:noFill/>
          <a:ln w="9525">
            <a:noFill/>
            <a:miter lim="800000"/>
            <a:headEnd/>
            <a:tailEnd/>
          </a:ln>
        </p:spPr>
        <p:txBody>
          <a:bodyPr anchor="ctr"/>
          <a:lstStyle/>
          <a:p>
            <a:pPr algn="ctr">
              <a:defRPr/>
            </a:pPr>
            <a:r>
              <a:rPr lang="es-CO" sz="4050" b="1" dirty="0">
                <a:solidFill>
                  <a:srgbClr val="FFFF00"/>
                </a:solidFill>
                <a:latin typeface="Arial" panose="020B0604020202020204" pitchFamily="34" charset="0"/>
                <a:ea typeface="+mj-ea"/>
                <a:cs typeface="Arial" panose="020B0604020202020204" pitchFamily="34" charset="0"/>
              </a:rPr>
              <a:t>RENDICIÓN DE </a:t>
            </a:r>
            <a:r>
              <a:rPr lang="es-CO" sz="4050" b="1" dirty="0">
                <a:solidFill>
                  <a:srgbClr val="FFFF00"/>
                </a:solidFill>
                <a:latin typeface="Arial" panose="020B0604020202020204" pitchFamily="34" charset="0"/>
                <a:ea typeface="+mj-ea"/>
                <a:cs typeface="Arial" panose="020B0604020202020204" pitchFamily="34" charset="0"/>
              </a:rPr>
              <a:t>CUENTAS</a:t>
            </a:r>
          </a:p>
          <a:p>
            <a:pPr algn="ctr">
              <a:defRPr/>
            </a:pPr>
            <a:r>
              <a:rPr lang="es-ES" sz="4050" b="1" dirty="0">
                <a:solidFill>
                  <a:srgbClr val="FFFF00"/>
                </a:solidFill>
                <a:latin typeface="Arial" panose="020B0604020202020204" pitchFamily="34" charset="0"/>
                <a:ea typeface="+mj-ea"/>
                <a:cs typeface="Arial" panose="020B0604020202020204" pitchFamily="34" charset="0"/>
              </a:rPr>
              <a:t>2019</a:t>
            </a:r>
            <a:endParaRPr lang="es-CO" sz="4050" b="1" dirty="0">
              <a:solidFill>
                <a:srgbClr val="FFFF00"/>
              </a:solidFill>
              <a:latin typeface="Arial" panose="020B0604020202020204" pitchFamily="34" charset="0"/>
              <a:ea typeface="+mj-ea"/>
              <a:cs typeface="Arial" panose="020B0604020202020204" pitchFamily="34" charset="0"/>
            </a:endParaRPr>
          </a:p>
        </p:txBody>
      </p:sp>
      <p:sp>
        <p:nvSpPr>
          <p:cNvPr id="9" name="8 CuadroTexto"/>
          <p:cNvSpPr txBox="1"/>
          <p:nvPr/>
        </p:nvSpPr>
        <p:spPr>
          <a:xfrm>
            <a:off x="4355976" y="2437511"/>
            <a:ext cx="4906473" cy="3416320"/>
          </a:xfrm>
          <a:prstGeom prst="rect">
            <a:avLst/>
          </a:prstGeom>
          <a:noFill/>
        </p:spPr>
        <p:txBody>
          <a:bodyPr wrap="square" anchor="ctr">
            <a:spAutoFit/>
          </a:bodyPr>
          <a:lstStyle/>
          <a:p>
            <a:pPr algn="ctr">
              <a:defRPr/>
            </a:pPr>
            <a:r>
              <a:rPr lang="es-CO" sz="3000" b="1" dirty="0">
                <a:solidFill>
                  <a:srgbClr val="7030A0"/>
                </a:solidFill>
                <a:latin typeface="Arial" panose="020B0604020202020204" pitchFamily="34" charset="0"/>
                <a:cs typeface="Arial" panose="020B0604020202020204" pitchFamily="34" charset="0"/>
              </a:rPr>
              <a:t>ESE HOSPITAL SAN CAMILO DE LELIS VEGACHI</a:t>
            </a:r>
          </a:p>
          <a:p>
            <a:pPr algn="ctr">
              <a:defRPr/>
            </a:pPr>
            <a:endParaRPr lang="es-ES" sz="3000" b="1" dirty="0">
              <a:solidFill>
                <a:srgbClr val="FFFF00"/>
              </a:solidFill>
              <a:latin typeface="Arial" panose="020B0604020202020204" pitchFamily="34" charset="0"/>
              <a:cs typeface="Arial" panose="020B0604020202020204" pitchFamily="34" charset="0"/>
            </a:endParaRPr>
          </a:p>
          <a:p>
            <a:pPr algn="ctr">
              <a:defRPr/>
            </a:pPr>
            <a:r>
              <a:rPr lang="es-ES" sz="2700" b="1" dirty="0">
                <a:solidFill>
                  <a:srgbClr val="7030A0"/>
                </a:solidFill>
                <a:latin typeface="Arial" panose="020B0604020202020204" pitchFamily="34" charset="0"/>
                <a:cs typeface="Arial" panose="020B0604020202020204" pitchFamily="34" charset="0"/>
              </a:rPr>
              <a:t>ROBID ASTRID RENGIFO CASTRO</a:t>
            </a:r>
            <a:endParaRPr lang="es-CO" sz="2700" b="1" dirty="0">
              <a:solidFill>
                <a:srgbClr val="7030A0"/>
              </a:solidFill>
              <a:latin typeface="Arial" panose="020B0604020202020204" pitchFamily="34" charset="0"/>
              <a:cs typeface="Arial" panose="020B0604020202020204" pitchFamily="34" charset="0"/>
            </a:endParaRPr>
          </a:p>
          <a:p>
            <a:pPr algn="ctr">
              <a:defRPr/>
            </a:pPr>
            <a:r>
              <a:rPr lang="es-CO" sz="2700" b="1" dirty="0">
                <a:solidFill>
                  <a:srgbClr val="7030A0"/>
                </a:solidFill>
                <a:latin typeface="Arial" panose="020B0604020202020204" pitchFamily="34" charset="0"/>
                <a:cs typeface="Arial" panose="020B0604020202020204" pitchFamily="34" charset="0"/>
              </a:rPr>
              <a:t>Gerent</a:t>
            </a:r>
            <a:r>
              <a:rPr lang="es-CO" sz="3000" b="1" dirty="0">
                <a:solidFill>
                  <a:srgbClr val="7030A0"/>
                </a:solidFill>
                <a:latin typeface="Arial" panose="020B0604020202020204" pitchFamily="34" charset="0"/>
                <a:cs typeface="Arial" panose="020B0604020202020204" pitchFamily="34" charset="0"/>
              </a:rPr>
              <a:t>e</a:t>
            </a:r>
          </a:p>
          <a:p>
            <a:pPr algn="ctr">
              <a:defRPr/>
            </a:pPr>
            <a:endParaRPr lang="es-CO" sz="1200" b="1" dirty="0">
              <a:solidFill>
                <a:schemeClr val="accent3">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7923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n-US" sz="3200" dirty="0"/>
              <a:t>AREA DE ATENCION AL USUARIO – PRESTACION DE SERVICIOS</a:t>
            </a:r>
            <a:endParaRPr lang="es-CO" sz="3200" dirty="0"/>
          </a:p>
        </p:txBody>
      </p:sp>
      <p:sp>
        <p:nvSpPr>
          <p:cNvPr id="3" name="Marcador de contenido 2"/>
          <p:cNvSpPr>
            <a:spLocks noGrp="1"/>
          </p:cNvSpPr>
          <p:nvPr>
            <p:ph idx="1"/>
          </p:nvPr>
        </p:nvSpPr>
        <p:spPr/>
        <p:txBody>
          <a:bodyPr>
            <a:normAutofit fontScale="70000" lnSpcReduction="20000"/>
          </a:bodyPr>
          <a:lstStyle/>
          <a:p>
            <a:pPr marL="82296" indent="0" algn="just">
              <a:buNone/>
            </a:pPr>
            <a:r>
              <a:rPr lang="es-ES" dirty="0"/>
              <a:t>Acá resulta importante la implementación del modelo de atención basado en APS, que de manera positiva impacta en las determinantes de salud de la población, pero que también permite el manejo eficiente de nuestra capacidad instalada y la consolidación de la prestación de los servicios en los segmentos del régimen contributivo, garantizando los atributos de calidad que contempla la normatividad vigente.</a:t>
            </a:r>
            <a:endParaRPr lang="es-CO" dirty="0"/>
          </a:p>
          <a:p>
            <a:pPr marL="82296" indent="0" algn="just">
              <a:buNone/>
            </a:pPr>
            <a:r>
              <a:rPr lang="es-ES" dirty="0"/>
              <a:t> </a:t>
            </a:r>
            <a:endParaRPr lang="es-CO" dirty="0"/>
          </a:p>
          <a:p>
            <a:pPr marL="82296" indent="0" algn="just">
              <a:buNone/>
            </a:pPr>
            <a:r>
              <a:rPr lang="es-ES" dirty="0"/>
              <a:t>Se ha establecido un ciclo de trabajo intensivo con el fin de garantizar la seguridad del paciente, minimizar el riesgo de eventos adversos y prodigar cuidados para mejorar las condiciones de salud, mediante atención humanizada y atributos de calidad, brindados por un talento humano comprometido y motivado.</a:t>
            </a:r>
            <a:endParaRPr lang="es-CO" dirty="0"/>
          </a:p>
          <a:p>
            <a:pPr marL="82296" indent="0">
              <a:buNone/>
            </a:pPr>
            <a:endParaRPr lang="es-CO" dirty="0"/>
          </a:p>
        </p:txBody>
      </p:sp>
    </p:spTree>
    <p:extLst>
      <p:ext uri="{BB962C8B-B14F-4D97-AF65-F5344CB8AC3E}">
        <p14:creationId xmlns:p14="http://schemas.microsoft.com/office/powerpoint/2010/main" val="141752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3673" y="304800"/>
            <a:ext cx="7498080" cy="1143000"/>
          </a:xfrm>
        </p:spPr>
        <p:txBody>
          <a:bodyPr>
            <a:normAutofit/>
          </a:bodyPr>
          <a:lstStyle/>
          <a:p>
            <a:pPr algn="just"/>
            <a:r>
              <a:rPr lang="en-US" sz="3200" dirty="0"/>
              <a:t>AREA DE ATENCION AL USUARIO – PRESTACION DE SERVICIOS</a:t>
            </a:r>
            <a:endParaRPr lang="es-CO" sz="3200" dirty="0"/>
          </a:p>
        </p:txBody>
      </p:sp>
      <p:sp>
        <p:nvSpPr>
          <p:cNvPr id="3" name="Marcador de contenido 2"/>
          <p:cNvSpPr>
            <a:spLocks noGrp="1"/>
          </p:cNvSpPr>
          <p:nvPr>
            <p:ph idx="1"/>
          </p:nvPr>
        </p:nvSpPr>
        <p:spPr/>
        <p:txBody>
          <a:bodyPr>
            <a:normAutofit fontScale="85000" lnSpcReduction="20000"/>
          </a:bodyPr>
          <a:lstStyle/>
          <a:p>
            <a:pPr marL="82296" indent="0" algn="just">
              <a:buNone/>
            </a:pPr>
            <a:r>
              <a:rPr lang="es-ES" dirty="0"/>
              <a:t>Debemos contar también, que durante </a:t>
            </a:r>
            <a:r>
              <a:rPr lang="es-ES" dirty="0" smtClean="0"/>
              <a:t>la vigencia 2019 y lo que va del 2020, </a:t>
            </a:r>
            <a:r>
              <a:rPr lang="es-ES" dirty="0"/>
              <a:t>la ESE ha realizado importantes inversiones en la dotación básica del Hospital, modernizando los servicios para garantizar una mayor asertividad en la atención de nuestra </a:t>
            </a:r>
            <a:r>
              <a:rPr lang="es-ES" dirty="0" smtClean="0"/>
              <a:t>comunidad: </a:t>
            </a:r>
            <a:r>
              <a:rPr lang="es-ES" dirty="0"/>
              <a:t>dotación </a:t>
            </a:r>
            <a:r>
              <a:rPr lang="es-ES" dirty="0" smtClean="0"/>
              <a:t>para </a:t>
            </a:r>
            <a:r>
              <a:rPr lang="es-ES" dirty="0"/>
              <a:t>el servicio de </a:t>
            </a:r>
            <a:r>
              <a:rPr lang="es-ES" dirty="0" smtClean="0"/>
              <a:t>servicio </a:t>
            </a:r>
            <a:r>
              <a:rPr lang="es-ES" dirty="0"/>
              <a:t>de </a:t>
            </a:r>
            <a:r>
              <a:rPr lang="es-ES" dirty="0" smtClean="0"/>
              <a:t>hospitalización y urgencias, servicio </a:t>
            </a:r>
            <a:r>
              <a:rPr lang="es-ES" dirty="0"/>
              <a:t>de esterilización </a:t>
            </a:r>
            <a:r>
              <a:rPr lang="es-ES" dirty="0" smtClean="0"/>
              <a:t>servicio </a:t>
            </a:r>
            <a:r>
              <a:rPr lang="es-ES" dirty="0"/>
              <a:t>de </a:t>
            </a:r>
            <a:r>
              <a:rPr lang="es-ES" dirty="0" smtClean="0"/>
              <a:t>odontología, Consulta externa y servicios extramurales entre otros. Con </a:t>
            </a:r>
            <a:r>
              <a:rPr lang="es-ES" dirty="0"/>
              <a:t>esto se presenta un Hospital completamente dotado según las exigencias normativas y acorde a las expectativas de nuestra comunidad.</a:t>
            </a:r>
            <a:endParaRPr lang="es-CO" dirty="0"/>
          </a:p>
          <a:p>
            <a:pPr marL="82296" indent="0" algn="just">
              <a:buNone/>
            </a:pPr>
            <a:endParaRPr lang="es-CO" dirty="0"/>
          </a:p>
          <a:p>
            <a:pPr marL="82296" indent="0">
              <a:buNone/>
            </a:pPr>
            <a:endParaRPr lang="es-CO" dirty="0"/>
          </a:p>
        </p:txBody>
      </p:sp>
    </p:spTree>
    <p:extLst>
      <p:ext uri="{BB962C8B-B14F-4D97-AF65-F5344CB8AC3E}">
        <p14:creationId xmlns:p14="http://schemas.microsoft.com/office/powerpoint/2010/main" val="3397806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3200" dirty="0" smtClean="0"/>
              <a:t>Principales indicadores asistenciales</a:t>
            </a:r>
            <a:endParaRPr lang="es-CO" sz="32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193143987"/>
              </p:ext>
            </p:extLst>
          </p:nvPr>
        </p:nvGraphicFramePr>
        <p:xfrm>
          <a:off x="1331640" y="1196752"/>
          <a:ext cx="7498080" cy="5577840"/>
        </p:xfrm>
        <a:graphic>
          <a:graphicData uri="http://schemas.openxmlformats.org/drawingml/2006/table">
            <a:tbl>
              <a:tblPr firstRow="1" bandRow="1">
                <a:tableStyleId>{5C22544A-7EE6-4342-B048-85BDC9FD1C3A}</a:tableStyleId>
              </a:tblPr>
              <a:tblGrid>
                <a:gridCol w="2499360">
                  <a:extLst>
                    <a:ext uri="{9D8B030D-6E8A-4147-A177-3AD203B41FA5}">
                      <a16:colId xmlns:a16="http://schemas.microsoft.com/office/drawing/2014/main" xmlns="" val="3115191918"/>
                    </a:ext>
                  </a:extLst>
                </a:gridCol>
                <a:gridCol w="2499360">
                  <a:extLst>
                    <a:ext uri="{9D8B030D-6E8A-4147-A177-3AD203B41FA5}">
                      <a16:colId xmlns:a16="http://schemas.microsoft.com/office/drawing/2014/main" xmlns="" val="83925032"/>
                    </a:ext>
                  </a:extLst>
                </a:gridCol>
                <a:gridCol w="2499360">
                  <a:extLst>
                    <a:ext uri="{9D8B030D-6E8A-4147-A177-3AD203B41FA5}">
                      <a16:colId xmlns:a16="http://schemas.microsoft.com/office/drawing/2014/main" xmlns="" val="1505315817"/>
                    </a:ext>
                  </a:extLst>
                </a:gridCol>
              </a:tblGrid>
              <a:tr h="318215">
                <a:tc>
                  <a:txBody>
                    <a:bodyPr/>
                    <a:lstStyle/>
                    <a:p>
                      <a:pPr algn="ctr"/>
                      <a:r>
                        <a:rPr lang="es-CO" b="1" dirty="0" smtClean="0"/>
                        <a:t>INCICADOR </a:t>
                      </a:r>
                      <a:endParaRPr lang="es-CO" b="1" dirty="0"/>
                    </a:p>
                  </a:txBody>
                  <a:tcPr/>
                </a:tc>
                <a:tc>
                  <a:txBody>
                    <a:bodyPr/>
                    <a:lstStyle/>
                    <a:p>
                      <a:pPr algn="ctr"/>
                      <a:r>
                        <a:rPr lang="es-CO" b="1" dirty="0" smtClean="0"/>
                        <a:t>2018</a:t>
                      </a:r>
                      <a:endParaRPr lang="es-CO" b="1" dirty="0"/>
                    </a:p>
                  </a:txBody>
                  <a:tcPr/>
                </a:tc>
                <a:tc>
                  <a:txBody>
                    <a:bodyPr/>
                    <a:lstStyle/>
                    <a:p>
                      <a:pPr algn="ctr"/>
                      <a:r>
                        <a:rPr lang="es-CO" b="1" dirty="0" smtClean="0"/>
                        <a:t>2019</a:t>
                      </a:r>
                      <a:endParaRPr lang="es-CO" b="1" dirty="0"/>
                    </a:p>
                  </a:txBody>
                  <a:tcPr/>
                </a:tc>
                <a:extLst>
                  <a:ext uri="{0D108BD9-81ED-4DB2-BD59-A6C34878D82A}">
                    <a16:rowId xmlns:a16="http://schemas.microsoft.com/office/drawing/2014/main" xmlns="" val="134680503"/>
                  </a:ext>
                </a:extLst>
              </a:tr>
              <a:tr h="556877">
                <a:tc>
                  <a:txBody>
                    <a:bodyPr/>
                    <a:lstStyle/>
                    <a:p>
                      <a:r>
                        <a:rPr lang="es-CO" dirty="0" smtClean="0"/>
                        <a:t>Total consultas medicas de </a:t>
                      </a:r>
                      <a:r>
                        <a:rPr lang="es-CO" dirty="0" err="1" smtClean="0"/>
                        <a:t>PyP</a:t>
                      </a:r>
                      <a:endParaRPr lang="es-CO" dirty="0"/>
                    </a:p>
                  </a:txBody>
                  <a:tcPr/>
                </a:tc>
                <a:tc>
                  <a:txBody>
                    <a:bodyPr/>
                    <a:lstStyle/>
                    <a:p>
                      <a:r>
                        <a:rPr lang="es-CO" dirty="0" smtClean="0"/>
                        <a:t>7558</a:t>
                      </a:r>
                      <a:endParaRPr lang="es-CO" dirty="0"/>
                    </a:p>
                  </a:txBody>
                  <a:tcPr/>
                </a:tc>
                <a:tc>
                  <a:txBody>
                    <a:bodyPr/>
                    <a:lstStyle/>
                    <a:p>
                      <a:r>
                        <a:rPr lang="es-CO" dirty="0" smtClean="0"/>
                        <a:t>8052</a:t>
                      </a:r>
                      <a:endParaRPr lang="es-CO" dirty="0"/>
                    </a:p>
                  </a:txBody>
                  <a:tcPr/>
                </a:tc>
                <a:extLst>
                  <a:ext uri="{0D108BD9-81ED-4DB2-BD59-A6C34878D82A}">
                    <a16:rowId xmlns:a16="http://schemas.microsoft.com/office/drawing/2014/main" xmlns="" val="1966752677"/>
                  </a:ext>
                </a:extLst>
              </a:tr>
              <a:tr h="556877">
                <a:tc>
                  <a:txBody>
                    <a:bodyPr/>
                    <a:lstStyle/>
                    <a:p>
                      <a:r>
                        <a:rPr lang="es-CO" dirty="0" smtClean="0"/>
                        <a:t>Total consultas de enfermería </a:t>
                      </a:r>
                      <a:r>
                        <a:rPr lang="es-CO" dirty="0" err="1" smtClean="0"/>
                        <a:t>PyP</a:t>
                      </a:r>
                      <a:endParaRPr lang="es-CO" dirty="0"/>
                    </a:p>
                  </a:txBody>
                  <a:tcPr/>
                </a:tc>
                <a:tc>
                  <a:txBody>
                    <a:bodyPr/>
                    <a:lstStyle/>
                    <a:p>
                      <a:r>
                        <a:rPr lang="es-CO" dirty="0" smtClean="0"/>
                        <a:t>4201</a:t>
                      </a:r>
                      <a:endParaRPr lang="es-CO" dirty="0"/>
                    </a:p>
                  </a:txBody>
                  <a:tcPr/>
                </a:tc>
                <a:tc>
                  <a:txBody>
                    <a:bodyPr/>
                    <a:lstStyle/>
                    <a:p>
                      <a:r>
                        <a:rPr lang="es-CO" dirty="0" smtClean="0"/>
                        <a:t>4387</a:t>
                      </a:r>
                      <a:endParaRPr lang="es-CO" dirty="0"/>
                    </a:p>
                  </a:txBody>
                  <a:tcPr/>
                </a:tc>
                <a:extLst>
                  <a:ext uri="{0D108BD9-81ED-4DB2-BD59-A6C34878D82A}">
                    <a16:rowId xmlns:a16="http://schemas.microsoft.com/office/drawing/2014/main" xmlns="" val="107058016"/>
                  </a:ext>
                </a:extLst>
              </a:tr>
              <a:tr h="795538">
                <a:tc>
                  <a:txBody>
                    <a:bodyPr/>
                    <a:lstStyle/>
                    <a:p>
                      <a:r>
                        <a:rPr lang="es-CO" dirty="0" smtClean="0"/>
                        <a:t>Total consulta</a:t>
                      </a:r>
                      <a:r>
                        <a:rPr lang="es-CO" baseline="0" dirty="0" smtClean="0"/>
                        <a:t> medica general de primera vez</a:t>
                      </a:r>
                      <a:endParaRPr lang="es-CO" dirty="0"/>
                    </a:p>
                  </a:txBody>
                  <a:tcPr/>
                </a:tc>
                <a:tc>
                  <a:txBody>
                    <a:bodyPr/>
                    <a:lstStyle/>
                    <a:p>
                      <a:r>
                        <a:rPr lang="es-CO" dirty="0" smtClean="0"/>
                        <a:t>9562</a:t>
                      </a:r>
                      <a:endParaRPr lang="es-CO" dirty="0"/>
                    </a:p>
                  </a:txBody>
                  <a:tcPr/>
                </a:tc>
                <a:tc>
                  <a:txBody>
                    <a:bodyPr/>
                    <a:lstStyle/>
                    <a:p>
                      <a:r>
                        <a:rPr lang="es-CO" dirty="0" smtClean="0"/>
                        <a:t>10045</a:t>
                      </a:r>
                      <a:endParaRPr lang="es-CO" dirty="0"/>
                    </a:p>
                  </a:txBody>
                  <a:tcPr/>
                </a:tc>
                <a:extLst>
                  <a:ext uri="{0D108BD9-81ED-4DB2-BD59-A6C34878D82A}">
                    <a16:rowId xmlns:a16="http://schemas.microsoft.com/office/drawing/2014/main" xmlns="" val="1772363479"/>
                  </a:ext>
                </a:extLst>
              </a:tr>
              <a:tr h="318215">
                <a:tc>
                  <a:txBody>
                    <a:bodyPr/>
                    <a:lstStyle/>
                    <a:p>
                      <a:r>
                        <a:rPr lang="es-CO" dirty="0" smtClean="0"/>
                        <a:t>Consulta de urgencias</a:t>
                      </a:r>
                      <a:endParaRPr lang="es-CO" dirty="0"/>
                    </a:p>
                  </a:txBody>
                  <a:tcPr/>
                </a:tc>
                <a:tc>
                  <a:txBody>
                    <a:bodyPr/>
                    <a:lstStyle/>
                    <a:p>
                      <a:r>
                        <a:rPr lang="es-CO" dirty="0" smtClean="0"/>
                        <a:t>4771</a:t>
                      </a:r>
                      <a:endParaRPr lang="es-CO" dirty="0"/>
                    </a:p>
                  </a:txBody>
                  <a:tcPr/>
                </a:tc>
                <a:tc>
                  <a:txBody>
                    <a:bodyPr/>
                    <a:lstStyle/>
                    <a:p>
                      <a:r>
                        <a:rPr lang="es-CO" dirty="0" smtClean="0"/>
                        <a:t>4258</a:t>
                      </a:r>
                      <a:endParaRPr lang="es-CO" dirty="0"/>
                    </a:p>
                  </a:txBody>
                  <a:tcPr/>
                </a:tc>
                <a:extLst>
                  <a:ext uri="{0D108BD9-81ED-4DB2-BD59-A6C34878D82A}">
                    <a16:rowId xmlns:a16="http://schemas.microsoft.com/office/drawing/2014/main" xmlns="" val="2454635552"/>
                  </a:ext>
                </a:extLst>
              </a:tr>
              <a:tr h="556877">
                <a:tc>
                  <a:txBody>
                    <a:bodyPr/>
                    <a:lstStyle/>
                    <a:p>
                      <a:r>
                        <a:rPr lang="es-CO" dirty="0" smtClean="0"/>
                        <a:t>Consulta Odontológica</a:t>
                      </a:r>
                      <a:r>
                        <a:rPr lang="es-CO" baseline="0" dirty="0" smtClean="0"/>
                        <a:t> de primera vez</a:t>
                      </a:r>
                      <a:endParaRPr lang="es-CO" dirty="0"/>
                    </a:p>
                  </a:txBody>
                  <a:tcPr/>
                </a:tc>
                <a:tc>
                  <a:txBody>
                    <a:bodyPr/>
                    <a:lstStyle/>
                    <a:p>
                      <a:r>
                        <a:rPr lang="es-CO" dirty="0" smtClean="0"/>
                        <a:t>1586</a:t>
                      </a:r>
                      <a:endParaRPr lang="es-CO" dirty="0"/>
                    </a:p>
                  </a:txBody>
                  <a:tcPr/>
                </a:tc>
                <a:tc>
                  <a:txBody>
                    <a:bodyPr/>
                    <a:lstStyle/>
                    <a:p>
                      <a:r>
                        <a:rPr lang="es-CO" dirty="0" smtClean="0"/>
                        <a:t>1738</a:t>
                      </a:r>
                      <a:endParaRPr lang="es-CO" dirty="0"/>
                    </a:p>
                  </a:txBody>
                  <a:tcPr/>
                </a:tc>
                <a:extLst>
                  <a:ext uri="{0D108BD9-81ED-4DB2-BD59-A6C34878D82A}">
                    <a16:rowId xmlns:a16="http://schemas.microsoft.com/office/drawing/2014/main" xmlns="" val="1901813950"/>
                  </a:ext>
                </a:extLst>
              </a:tr>
              <a:tr h="318215">
                <a:tc>
                  <a:txBody>
                    <a:bodyPr/>
                    <a:lstStyle/>
                    <a:p>
                      <a:r>
                        <a:rPr lang="es-CO" dirty="0" smtClean="0"/>
                        <a:t>Numero de partos</a:t>
                      </a:r>
                      <a:endParaRPr lang="es-CO" dirty="0"/>
                    </a:p>
                  </a:txBody>
                  <a:tcPr/>
                </a:tc>
                <a:tc>
                  <a:txBody>
                    <a:bodyPr/>
                    <a:lstStyle/>
                    <a:p>
                      <a:r>
                        <a:rPr lang="es-CO" dirty="0" smtClean="0"/>
                        <a:t>77</a:t>
                      </a:r>
                      <a:endParaRPr lang="es-CO" dirty="0"/>
                    </a:p>
                  </a:txBody>
                  <a:tcPr/>
                </a:tc>
                <a:tc>
                  <a:txBody>
                    <a:bodyPr/>
                    <a:lstStyle/>
                    <a:p>
                      <a:r>
                        <a:rPr lang="es-CO" dirty="0" smtClean="0"/>
                        <a:t>50</a:t>
                      </a:r>
                      <a:endParaRPr lang="es-CO" dirty="0"/>
                    </a:p>
                  </a:txBody>
                  <a:tcPr/>
                </a:tc>
                <a:extLst>
                  <a:ext uri="{0D108BD9-81ED-4DB2-BD59-A6C34878D82A}">
                    <a16:rowId xmlns:a16="http://schemas.microsoft.com/office/drawing/2014/main" xmlns="" val="2654133577"/>
                  </a:ext>
                </a:extLst>
              </a:tr>
              <a:tr h="556877">
                <a:tc>
                  <a:txBody>
                    <a:bodyPr/>
                    <a:lstStyle/>
                    <a:p>
                      <a:r>
                        <a:rPr lang="es-CO" dirty="0" smtClean="0"/>
                        <a:t>Total egresos hospitalarios</a:t>
                      </a:r>
                      <a:endParaRPr lang="es-CO" dirty="0"/>
                    </a:p>
                  </a:txBody>
                  <a:tcPr/>
                </a:tc>
                <a:tc>
                  <a:txBody>
                    <a:bodyPr/>
                    <a:lstStyle/>
                    <a:p>
                      <a:r>
                        <a:rPr lang="es-CO" dirty="0" smtClean="0"/>
                        <a:t>239</a:t>
                      </a:r>
                      <a:endParaRPr lang="es-CO" dirty="0"/>
                    </a:p>
                  </a:txBody>
                  <a:tcPr/>
                </a:tc>
                <a:tc>
                  <a:txBody>
                    <a:bodyPr/>
                    <a:lstStyle/>
                    <a:p>
                      <a:r>
                        <a:rPr lang="es-CO" dirty="0" smtClean="0"/>
                        <a:t>235</a:t>
                      </a:r>
                      <a:endParaRPr lang="es-CO" dirty="0"/>
                    </a:p>
                  </a:txBody>
                  <a:tcPr/>
                </a:tc>
                <a:extLst>
                  <a:ext uri="{0D108BD9-81ED-4DB2-BD59-A6C34878D82A}">
                    <a16:rowId xmlns:a16="http://schemas.microsoft.com/office/drawing/2014/main" xmlns="" val="1488730868"/>
                  </a:ext>
                </a:extLst>
              </a:tr>
              <a:tr h="556877">
                <a:tc>
                  <a:txBody>
                    <a:bodyPr/>
                    <a:lstStyle/>
                    <a:p>
                      <a:r>
                        <a:rPr lang="es-CO" dirty="0" smtClean="0"/>
                        <a:t>Total exámenes de laboratorio</a:t>
                      </a:r>
                      <a:endParaRPr lang="es-CO" dirty="0"/>
                    </a:p>
                  </a:txBody>
                  <a:tcPr/>
                </a:tc>
                <a:tc>
                  <a:txBody>
                    <a:bodyPr/>
                    <a:lstStyle/>
                    <a:p>
                      <a:r>
                        <a:rPr lang="es-CO" dirty="0" smtClean="0"/>
                        <a:t>20763</a:t>
                      </a:r>
                      <a:endParaRPr lang="es-CO" dirty="0"/>
                    </a:p>
                  </a:txBody>
                  <a:tcPr/>
                </a:tc>
                <a:tc>
                  <a:txBody>
                    <a:bodyPr/>
                    <a:lstStyle/>
                    <a:p>
                      <a:r>
                        <a:rPr lang="es-CO" dirty="0" smtClean="0"/>
                        <a:t>27218</a:t>
                      </a:r>
                      <a:endParaRPr lang="es-CO" dirty="0"/>
                    </a:p>
                  </a:txBody>
                  <a:tcPr/>
                </a:tc>
                <a:extLst>
                  <a:ext uri="{0D108BD9-81ED-4DB2-BD59-A6C34878D82A}">
                    <a16:rowId xmlns:a16="http://schemas.microsoft.com/office/drawing/2014/main" xmlns="" val="691493940"/>
                  </a:ext>
                </a:extLst>
              </a:tr>
              <a:tr h="318215">
                <a:tc>
                  <a:txBody>
                    <a:bodyPr/>
                    <a:lstStyle/>
                    <a:p>
                      <a:endParaRPr lang="es-CO" dirty="0"/>
                    </a:p>
                  </a:txBody>
                  <a:tcPr/>
                </a:tc>
                <a:tc>
                  <a:txBody>
                    <a:bodyPr/>
                    <a:lstStyle/>
                    <a:p>
                      <a:endParaRPr lang="es-CO" dirty="0"/>
                    </a:p>
                  </a:txBody>
                  <a:tcPr/>
                </a:tc>
                <a:tc>
                  <a:txBody>
                    <a:bodyPr/>
                    <a:lstStyle/>
                    <a:p>
                      <a:endParaRPr lang="es-CO" dirty="0"/>
                    </a:p>
                  </a:txBody>
                  <a:tcPr/>
                </a:tc>
                <a:extLst>
                  <a:ext uri="{0D108BD9-81ED-4DB2-BD59-A6C34878D82A}">
                    <a16:rowId xmlns:a16="http://schemas.microsoft.com/office/drawing/2014/main" xmlns="" val="366535229"/>
                  </a:ext>
                </a:extLst>
              </a:tr>
            </a:tbl>
          </a:graphicData>
        </a:graphic>
      </p:graphicFrame>
    </p:spTree>
    <p:extLst>
      <p:ext uri="{BB962C8B-B14F-4D97-AF65-F5344CB8AC3E}">
        <p14:creationId xmlns:p14="http://schemas.microsoft.com/office/powerpoint/2010/main" val="1741091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dirty="0"/>
              <a:t>Principales indicadores asistenciales</a:t>
            </a:r>
          </a:p>
        </p:txBody>
      </p:sp>
      <p:sp>
        <p:nvSpPr>
          <p:cNvPr id="3" name="Marcador de contenido 2"/>
          <p:cNvSpPr>
            <a:spLocks noGrp="1"/>
          </p:cNvSpPr>
          <p:nvPr>
            <p:ph idx="1"/>
          </p:nvPr>
        </p:nvSpPr>
        <p:spPr/>
        <p:txBody>
          <a:bodyPr>
            <a:normAutofit fontScale="70000" lnSpcReduction="20000"/>
          </a:bodyPr>
          <a:lstStyle/>
          <a:p>
            <a:pPr marL="82296" indent="0" algn="just">
              <a:buNone/>
            </a:pPr>
            <a:r>
              <a:rPr lang="es-CO" dirty="0" smtClean="0"/>
              <a:t>Podemos observar de manera general que nuestra Institución muestra una línea ascendente en la producción y prestación de servicios asistenciales de consulta externa y de apoyo diagnostico (consulta externa medica, odontológicas, exámenes de laboratorios clínicos, egresos hospitalarios y acciones de promoción y prevención), lo anterior muestra una mayor cobertura en salud a la población del Municipio y una minimización total en los obstáculos o barreras de acceso a los servicios de la ESE.</a:t>
            </a:r>
          </a:p>
          <a:p>
            <a:pPr marL="82296" indent="0" algn="just">
              <a:buNone/>
            </a:pPr>
            <a:r>
              <a:rPr lang="es-CO" dirty="0" smtClean="0"/>
              <a:t>Destacamos también que los indicadores trazadores que permiten evaluar el impacto de los programas de promoción y prevención disminuyen de la vigencia 2018 a la 2019 lo que es altamente positivo para la comunidad y el perfil de morbimortalidad del Municipio; estos indicadores que presentan un descenso en la vigencia son lo de atención de urgencias y partos hospitalarios.</a:t>
            </a:r>
            <a:endParaRPr lang="es-CO" dirty="0"/>
          </a:p>
        </p:txBody>
      </p:sp>
    </p:spTree>
    <p:extLst>
      <p:ext uri="{BB962C8B-B14F-4D97-AF65-F5344CB8AC3E}">
        <p14:creationId xmlns:p14="http://schemas.microsoft.com/office/powerpoint/2010/main" val="2676149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n-US" sz="3200" dirty="0"/>
              <a:t>AREA FINANCIERA</a:t>
            </a:r>
            <a:endParaRPr lang="es-CO" sz="3200" dirty="0"/>
          </a:p>
        </p:txBody>
      </p:sp>
      <p:sp>
        <p:nvSpPr>
          <p:cNvPr id="3" name="Marcador de contenido 2"/>
          <p:cNvSpPr>
            <a:spLocks noGrp="1"/>
          </p:cNvSpPr>
          <p:nvPr>
            <p:ph idx="1"/>
          </p:nvPr>
        </p:nvSpPr>
        <p:spPr/>
        <p:txBody>
          <a:bodyPr/>
          <a:lstStyle/>
          <a:p>
            <a:endParaRPr lang="es-CO" dirty="0"/>
          </a:p>
        </p:txBody>
      </p:sp>
      <p:pic>
        <p:nvPicPr>
          <p:cNvPr id="4" name="Imagen 3"/>
          <p:cNvPicPr>
            <a:picLocks noChangeAspect="1"/>
          </p:cNvPicPr>
          <p:nvPr/>
        </p:nvPicPr>
        <p:blipFill>
          <a:blip r:embed="rId2"/>
          <a:stretch>
            <a:fillRect/>
          </a:stretch>
        </p:blipFill>
        <p:spPr>
          <a:xfrm>
            <a:off x="1696365" y="1476562"/>
            <a:ext cx="6976565" cy="4604147"/>
          </a:xfrm>
          <a:prstGeom prst="rect">
            <a:avLst/>
          </a:prstGeom>
        </p:spPr>
      </p:pic>
    </p:spTree>
    <p:extLst>
      <p:ext uri="{BB962C8B-B14F-4D97-AF65-F5344CB8AC3E}">
        <p14:creationId xmlns:p14="http://schemas.microsoft.com/office/powerpoint/2010/main" val="2788010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35608" y="476672"/>
            <a:ext cx="7498080" cy="5771728"/>
          </a:xfrm>
        </p:spPr>
        <p:txBody>
          <a:bodyPr/>
          <a:lstStyle/>
          <a:p>
            <a:pPr marL="82296" indent="0">
              <a:buNone/>
            </a:pPr>
            <a:endParaRPr lang="es-CO" dirty="0"/>
          </a:p>
        </p:txBody>
      </p:sp>
      <p:pic>
        <p:nvPicPr>
          <p:cNvPr id="4" name="Imagen 3"/>
          <p:cNvPicPr>
            <a:picLocks noChangeAspect="1"/>
          </p:cNvPicPr>
          <p:nvPr/>
        </p:nvPicPr>
        <p:blipFill>
          <a:blip r:embed="rId2"/>
          <a:stretch>
            <a:fillRect/>
          </a:stretch>
        </p:blipFill>
        <p:spPr>
          <a:xfrm>
            <a:off x="2089546" y="692696"/>
            <a:ext cx="6442893" cy="5328592"/>
          </a:xfrm>
          <a:prstGeom prst="rect">
            <a:avLst/>
          </a:prstGeom>
        </p:spPr>
      </p:pic>
    </p:spTree>
    <p:extLst>
      <p:ext uri="{BB962C8B-B14F-4D97-AF65-F5344CB8AC3E}">
        <p14:creationId xmlns:p14="http://schemas.microsoft.com/office/powerpoint/2010/main" val="25714526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322767"/>
            <a:ext cx="6858000" cy="1296144"/>
          </a:xfrm>
        </p:spPr>
        <p:txBody>
          <a:bodyPr/>
          <a:lstStyle/>
          <a:p>
            <a:pPr algn="ctr"/>
            <a:r>
              <a:rPr lang="es-ES" dirty="0" smtClean="0"/>
              <a:t>PENDIENTES Y RETOS</a:t>
            </a:r>
            <a:endParaRPr lang="es-CO" dirty="0"/>
          </a:p>
        </p:txBody>
      </p:sp>
      <p:sp>
        <p:nvSpPr>
          <p:cNvPr id="3" name="Subtítulo 2"/>
          <p:cNvSpPr>
            <a:spLocks noGrp="1"/>
          </p:cNvSpPr>
          <p:nvPr>
            <p:ph type="subTitle" idx="1"/>
          </p:nvPr>
        </p:nvSpPr>
        <p:spPr>
          <a:xfrm>
            <a:off x="1143000" y="2618911"/>
            <a:ext cx="6858000" cy="3000556"/>
          </a:xfrm>
        </p:spPr>
        <p:txBody>
          <a:bodyPr>
            <a:normAutofit/>
          </a:bodyPr>
          <a:lstStyle/>
          <a:p>
            <a:pPr marL="214313" indent="-214313" algn="just">
              <a:buFontTx/>
              <a:buChar char="-"/>
            </a:pPr>
            <a:r>
              <a:rPr lang="es-ES" sz="1500" dirty="0">
                <a:latin typeface="Arial" panose="020B0604020202020204" pitchFamily="34" charset="0"/>
                <a:cs typeface="Arial" panose="020B0604020202020204" pitchFamily="34" charset="0"/>
              </a:rPr>
              <a:t>Ejecución del presupuesto actual vigencia 2020: </a:t>
            </a:r>
            <a:r>
              <a:rPr lang="es-ES" sz="1500" dirty="0" smtClean="0">
                <a:latin typeface="Arial" panose="020B0604020202020204" pitchFamily="34" charset="0"/>
                <a:cs typeface="Arial" panose="020B0604020202020204" pitchFamily="34" charset="0"/>
              </a:rPr>
              <a:t>$3.422.310.617 </a:t>
            </a:r>
            <a:r>
              <a:rPr lang="es-ES" sz="1500" dirty="0">
                <a:latin typeface="Arial" panose="020B0604020202020204" pitchFamily="34" charset="0"/>
                <a:cs typeface="Arial" panose="020B0604020202020204" pitchFamily="34" charset="0"/>
              </a:rPr>
              <a:t>(Donde no se cuentan con ingresos como es aportes patronales: $280.000.000</a:t>
            </a:r>
          </a:p>
          <a:p>
            <a:pPr marL="214313" indent="-214313" algn="just">
              <a:buFontTx/>
              <a:buChar char="-"/>
            </a:pPr>
            <a:r>
              <a:rPr lang="es-ES" sz="1500" dirty="0" smtClean="0">
                <a:latin typeface="Arial" panose="020B0604020202020204" pitchFamily="34" charset="0"/>
                <a:cs typeface="Arial" panose="020B0604020202020204" pitchFamily="34" charset="0"/>
              </a:rPr>
              <a:t>Gestión </a:t>
            </a:r>
            <a:r>
              <a:rPr lang="es-ES" sz="1500" dirty="0">
                <a:latin typeface="Arial" panose="020B0604020202020204" pitchFamily="34" charset="0"/>
                <a:cs typeface="Arial" panose="020B0604020202020204" pitchFamily="34" charset="0"/>
              </a:rPr>
              <a:t>de recursos para construir la planta de tratamiento de aguas residuales</a:t>
            </a:r>
          </a:p>
          <a:p>
            <a:pPr marL="214313" indent="-214313" algn="just">
              <a:buFontTx/>
              <a:buChar char="-"/>
            </a:pPr>
            <a:r>
              <a:rPr lang="es-ES" sz="1500" dirty="0" smtClean="0">
                <a:latin typeface="Arial" panose="020B0604020202020204" pitchFamily="34" charset="0"/>
                <a:cs typeface="Arial" panose="020B0604020202020204" pitchFamily="34" charset="0"/>
              </a:rPr>
              <a:t>Ampliación </a:t>
            </a:r>
            <a:r>
              <a:rPr lang="es-ES" sz="1500" dirty="0">
                <a:latin typeface="Arial" panose="020B0604020202020204" pitchFamily="34" charset="0"/>
                <a:cs typeface="Arial" panose="020B0604020202020204" pitchFamily="34" charset="0"/>
              </a:rPr>
              <a:t>del servicio de urgencias</a:t>
            </a:r>
          </a:p>
          <a:p>
            <a:pPr marL="214313" indent="-214313" algn="just">
              <a:buFontTx/>
              <a:buChar char="-"/>
            </a:pPr>
            <a:r>
              <a:rPr lang="es-ES" sz="1500" dirty="0" smtClean="0">
                <a:latin typeface="Arial" panose="020B0604020202020204" pitchFamily="34" charset="0"/>
                <a:cs typeface="Arial" panose="020B0604020202020204" pitchFamily="34" charset="0"/>
              </a:rPr>
              <a:t>Rotación </a:t>
            </a:r>
            <a:r>
              <a:rPr lang="es-ES" sz="1500" dirty="0">
                <a:latin typeface="Arial" panose="020B0604020202020204" pitchFamily="34" charset="0"/>
                <a:cs typeface="Arial" panose="020B0604020202020204" pitchFamily="34" charset="0"/>
              </a:rPr>
              <a:t>de cartera </a:t>
            </a:r>
          </a:p>
          <a:p>
            <a:pPr marL="214313" indent="-214313" algn="just">
              <a:buFontTx/>
              <a:buChar char="-"/>
            </a:pPr>
            <a:r>
              <a:rPr lang="es-ES" sz="1500" dirty="0" smtClean="0">
                <a:latin typeface="Arial" panose="020B0604020202020204" pitchFamily="34" charset="0"/>
                <a:cs typeface="Arial" panose="020B0604020202020204" pitchFamily="34" charset="0"/>
              </a:rPr>
              <a:t>Negociación </a:t>
            </a:r>
            <a:r>
              <a:rPr lang="es-ES" sz="1500" dirty="0">
                <a:latin typeface="Arial" panose="020B0604020202020204" pitchFamily="34" charset="0"/>
                <a:cs typeface="Arial" panose="020B0604020202020204" pitchFamily="34" charset="0"/>
              </a:rPr>
              <a:t>de Recobros de las EPS</a:t>
            </a:r>
          </a:p>
          <a:p>
            <a:pPr marL="214313" indent="-214313" algn="just">
              <a:buFontTx/>
              <a:buChar char="-"/>
            </a:pPr>
            <a:r>
              <a:rPr lang="es-ES" sz="1500" dirty="0">
                <a:latin typeface="Arial" panose="020B0604020202020204" pitchFamily="34" charset="0"/>
                <a:cs typeface="Arial" panose="020B0604020202020204" pitchFamily="34" charset="0"/>
              </a:rPr>
              <a:t>Conciliaciones </a:t>
            </a:r>
            <a:r>
              <a:rPr lang="es-ES" sz="1500" dirty="0" smtClean="0">
                <a:latin typeface="Arial" panose="020B0604020202020204" pitchFamily="34" charset="0"/>
                <a:cs typeface="Arial" panose="020B0604020202020204" pitchFamily="34" charset="0"/>
              </a:rPr>
              <a:t>Judiciales.</a:t>
            </a:r>
            <a:endParaRPr lang="es-ES" sz="1500" dirty="0">
              <a:latin typeface="Arial" panose="020B0604020202020204" pitchFamily="34" charset="0"/>
              <a:cs typeface="Arial" panose="020B0604020202020204" pitchFamily="34" charset="0"/>
            </a:endParaRPr>
          </a:p>
          <a:p>
            <a:pPr marL="214313" indent="-214313" algn="just">
              <a:buFontTx/>
              <a:buChar char="-"/>
            </a:pPr>
            <a:endParaRPr lang="es-CO"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992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180872" y="2078850"/>
            <a:ext cx="6054328" cy="1263254"/>
          </a:xfrm>
          <a:prstGeom prst="rect">
            <a:avLst/>
          </a:prstGeom>
          <a:noFill/>
          <a:ln w="9525">
            <a:noFill/>
            <a:miter lim="800000"/>
            <a:headEnd/>
            <a:tailEnd/>
          </a:ln>
        </p:spPr>
        <p:txBody>
          <a:bodyPr anchor="ctr"/>
          <a:lstStyle/>
          <a:p>
            <a:pPr algn="ctr">
              <a:defRPr/>
            </a:pPr>
            <a:r>
              <a:rPr lang="es-MX" sz="6000" b="1" dirty="0">
                <a:solidFill>
                  <a:schemeClr val="accent3">
                    <a:lumMod val="50000"/>
                  </a:schemeClr>
                </a:solidFill>
                <a:latin typeface="Arial" panose="020B0604020202020204" pitchFamily="34" charset="0"/>
                <a:ea typeface="+mj-ea"/>
                <a:cs typeface="Arial" panose="020B0604020202020204" pitchFamily="34" charset="0"/>
              </a:rPr>
              <a:t>GRACIAS</a:t>
            </a:r>
            <a:endParaRPr lang="es-MX" sz="6000" b="1" dirty="0">
              <a:solidFill>
                <a:schemeClr val="accent3">
                  <a:lumMod val="50000"/>
                </a:schemeClr>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61223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n-US" dirty="0" smtClean="0"/>
              <a:t>INFORME DE GESTION</a:t>
            </a:r>
            <a:br>
              <a:rPr lang="en-US" dirty="0" smtClean="0"/>
            </a:br>
            <a:endParaRPr lang="es-ES" dirty="0"/>
          </a:p>
        </p:txBody>
      </p:sp>
      <p:sp>
        <p:nvSpPr>
          <p:cNvPr id="3" name="2 Subtítulo"/>
          <p:cNvSpPr>
            <a:spLocks noGrp="1"/>
          </p:cNvSpPr>
          <p:nvPr>
            <p:ph type="subTitle" idx="1"/>
          </p:nvPr>
        </p:nvSpPr>
        <p:spPr>
          <a:xfrm>
            <a:off x="1187624" y="1850064"/>
            <a:ext cx="7651576" cy="4315240"/>
          </a:xfrm>
        </p:spPr>
        <p:txBody>
          <a:bodyPr>
            <a:normAutofit/>
          </a:bodyPr>
          <a:lstStyle/>
          <a:p>
            <a:endParaRPr lang="en-US" dirty="0" smtClean="0"/>
          </a:p>
          <a:p>
            <a:pPr algn="ctr"/>
            <a:r>
              <a:rPr lang="en-US" dirty="0" smtClean="0"/>
              <a:t>E.S.E. HOSPITAL SAN CAMILO DE LELIS</a:t>
            </a:r>
          </a:p>
          <a:p>
            <a:pPr algn="ctr"/>
            <a:endParaRPr lang="en-US" dirty="0" smtClean="0"/>
          </a:p>
          <a:p>
            <a:pPr algn="ctr"/>
            <a:r>
              <a:rPr lang="en-US" dirty="0" smtClean="0"/>
              <a:t>MUNICIPIO DE VEGACHI – ANTIOQUIA</a:t>
            </a:r>
          </a:p>
          <a:p>
            <a:pPr algn="ctr"/>
            <a:endParaRPr lang="en-US" dirty="0"/>
          </a:p>
          <a:p>
            <a:pPr algn="ctr"/>
            <a:endParaRPr lang="en-US" dirty="0" smtClean="0"/>
          </a:p>
          <a:p>
            <a:pPr algn="ctr"/>
            <a:r>
              <a:rPr lang="en-US" dirty="0" smtClean="0"/>
              <a:t>ROBID RENGIFO CASTRO</a:t>
            </a:r>
          </a:p>
          <a:p>
            <a:pPr algn="ctr"/>
            <a:r>
              <a:rPr lang="en-US" dirty="0" smtClean="0"/>
              <a:t>GERENTE</a:t>
            </a:r>
          </a:p>
          <a:p>
            <a:pPr algn="ctr"/>
            <a:endParaRPr lang="en-US" dirty="0"/>
          </a:p>
          <a:p>
            <a:endParaRPr lang="en-US" dirty="0" smtClean="0"/>
          </a:p>
          <a:p>
            <a:endParaRPr lang="es-ES" dirty="0"/>
          </a:p>
        </p:txBody>
      </p:sp>
    </p:spTree>
    <p:extLst>
      <p:ext uri="{BB962C8B-B14F-4D97-AF65-F5344CB8AC3E}">
        <p14:creationId xmlns:p14="http://schemas.microsoft.com/office/powerpoint/2010/main" val="3011704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ASPECTOS GENERALES</a:t>
            </a:r>
            <a:endParaRPr lang="es-ES" dirty="0"/>
          </a:p>
        </p:txBody>
      </p:sp>
      <p:sp>
        <p:nvSpPr>
          <p:cNvPr id="3" name="2 Marcador de contenido"/>
          <p:cNvSpPr>
            <a:spLocks noGrp="1"/>
          </p:cNvSpPr>
          <p:nvPr>
            <p:ph idx="1"/>
          </p:nvPr>
        </p:nvSpPr>
        <p:spPr/>
        <p:txBody>
          <a:bodyPr>
            <a:normAutofit fontScale="77500" lnSpcReduction="20000"/>
          </a:bodyPr>
          <a:lstStyle/>
          <a:p>
            <a:pPr marL="82296" indent="0" algn="just">
              <a:buNone/>
            </a:pPr>
            <a:r>
              <a:rPr lang="es-ES_tradnl" dirty="0" smtClean="0"/>
              <a:t>El Hospital San Camilo de Lelis del Municipio de Vegachi desde hace ya algunos años ha venido presentando una transformación positiva en todos sus ámbitos, desde la regulación eficiente en la prestación de servicios de salud a toda la población usuaria, la ampliación de su cobertura en el área rural dirigida a las poblaciones mas necesitadas, el mejoramiento permanente de su capacidad instalada, de su infraestructura y dotación, y el sostenimiento financiero en tiempos de crisis del sector salud. Esta afortunadamente es la realidad de nuestra Institución, la cual durante el ultimo semestre puede precisar las siguientes acciones relevantes en cada una de sus áreas funcionales:</a:t>
            </a:r>
            <a:endParaRPr lang="es-ES" dirty="0"/>
          </a:p>
        </p:txBody>
      </p:sp>
    </p:spTree>
    <p:extLst>
      <p:ext uri="{BB962C8B-B14F-4D97-AF65-F5344CB8AC3E}">
        <p14:creationId xmlns:p14="http://schemas.microsoft.com/office/powerpoint/2010/main" val="106207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INFORME DE GESTION</a:t>
            </a:r>
            <a:endParaRPr lang="es-ES" dirty="0"/>
          </a:p>
        </p:txBody>
      </p:sp>
      <p:sp>
        <p:nvSpPr>
          <p:cNvPr id="3" name="2 Marcador de contenido"/>
          <p:cNvSpPr>
            <a:spLocks noGrp="1"/>
          </p:cNvSpPr>
          <p:nvPr>
            <p:ph idx="1"/>
          </p:nvPr>
        </p:nvSpPr>
        <p:spPr/>
        <p:txBody>
          <a:bodyPr>
            <a:normAutofit fontScale="85000" lnSpcReduction="10000"/>
          </a:bodyPr>
          <a:lstStyle/>
          <a:p>
            <a:pPr marL="82296" indent="0" algn="just">
              <a:buNone/>
            </a:pPr>
            <a:r>
              <a:rPr lang="es-ES" sz="3100" dirty="0"/>
              <a:t>El presente informe de </a:t>
            </a:r>
            <a:r>
              <a:rPr lang="es-ES" sz="3100" dirty="0" smtClean="0"/>
              <a:t>Gestión pretende dar a conocer al Honorable Concejo Municipal el accionar gerencial de la ESE Hospital San Camilo de </a:t>
            </a:r>
            <a:r>
              <a:rPr lang="es-ES" sz="3100" dirty="0" err="1" smtClean="0"/>
              <a:t>Lelis</a:t>
            </a:r>
            <a:r>
              <a:rPr lang="es-ES" sz="3100" dirty="0" smtClean="0"/>
              <a:t> </a:t>
            </a:r>
            <a:r>
              <a:rPr lang="es-ES" sz="3100" dirty="0"/>
              <a:t>durante </a:t>
            </a:r>
            <a:r>
              <a:rPr lang="es-ES" sz="3100" dirty="0" smtClean="0"/>
              <a:t>el periodo que he permanecido el frente de la </a:t>
            </a:r>
            <a:r>
              <a:rPr lang="es-ES" sz="3100" dirty="0" err="1" smtClean="0"/>
              <a:t>institucion</a:t>
            </a:r>
            <a:r>
              <a:rPr lang="es-ES" sz="3100" dirty="0" smtClean="0"/>
              <a:t>, </a:t>
            </a:r>
            <a:r>
              <a:rPr lang="es-ES" sz="3100" dirty="0"/>
              <a:t>permitiéndole a </a:t>
            </a:r>
            <a:r>
              <a:rPr lang="es-ES" sz="3100" dirty="0" smtClean="0"/>
              <a:t>esta importante Corporación evidenciar </a:t>
            </a:r>
            <a:r>
              <a:rPr lang="es-ES" sz="3100" dirty="0"/>
              <a:t>de manera practica y fehaciente </a:t>
            </a:r>
            <a:r>
              <a:rPr lang="es-ES" sz="3100" dirty="0" smtClean="0"/>
              <a:t>las acciones adelantadas por el equipo directivo y empleados de la Empresa, </a:t>
            </a:r>
            <a:r>
              <a:rPr lang="es-ES" sz="3100" dirty="0"/>
              <a:t>el cual contienen aspectos relacionados con el cumplimiento en las metas de la gestión, viabilidad financiera, calidad y eficiencia en la prestación de los servicios.</a:t>
            </a:r>
          </a:p>
          <a:p>
            <a:pPr marL="82296" indent="0">
              <a:buNone/>
            </a:pPr>
            <a:endParaRPr lang="es-ES" dirty="0"/>
          </a:p>
        </p:txBody>
      </p:sp>
    </p:spTree>
    <p:extLst>
      <p:ext uri="{BB962C8B-B14F-4D97-AF65-F5344CB8AC3E}">
        <p14:creationId xmlns:p14="http://schemas.microsoft.com/office/powerpoint/2010/main" val="376887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US" sz="2800" dirty="0" smtClean="0"/>
              <a:t>MODELO DE PRESTACION DE SERVICIOS DE LA ESE</a:t>
            </a:r>
            <a:endParaRPr lang="es-ES" sz="2800" dirty="0"/>
          </a:p>
        </p:txBody>
      </p:sp>
      <p:sp>
        <p:nvSpPr>
          <p:cNvPr id="3" name="2 Marcador de contenido"/>
          <p:cNvSpPr>
            <a:spLocks noGrp="1"/>
          </p:cNvSpPr>
          <p:nvPr>
            <p:ph idx="1"/>
          </p:nvPr>
        </p:nvSpPr>
        <p:spPr/>
        <p:txBody>
          <a:bodyPr>
            <a:normAutofit/>
          </a:bodyPr>
          <a:lstStyle/>
          <a:p>
            <a:pPr marL="82296" indent="0" algn="just">
              <a:buNone/>
            </a:pPr>
            <a:r>
              <a:rPr lang="es-CO" sz="2200" dirty="0" smtClean="0">
                <a:latin typeface="Arial" panose="020B0604020202020204" pitchFamily="34" charset="0"/>
                <a:cs typeface="Arial" panose="020B0604020202020204" pitchFamily="34" charset="0"/>
              </a:rPr>
              <a:t>Es importante resaltar que luego del nuevo proceso de planeación estratégica que realizo el Hospital durante la vigencia 2019, se formula un MODELO DE PRESTACION DE SERVICIOS ENFOCADO EN EL USUARIO Y SU FAMILIA; modelo que en la practica permitirá que el Hospital abarque los problemas de salud de la comunidad de manera integral y no solo del paciente. Este modelo también permite enfocar los esfuerzos en busca de hábitos saludables familiares que redunden en acciones de prevención de la enfermedad y en promoción de la salud.</a:t>
            </a:r>
          </a:p>
          <a:p>
            <a:pPr marL="82296" indent="0" algn="just">
              <a:buNone/>
            </a:pPr>
            <a:endParaRPr lang="es-CO" sz="2000" b="1" dirty="0" smtClean="0"/>
          </a:p>
          <a:p>
            <a:pPr marL="82296" indent="0" algn="just">
              <a:buNone/>
            </a:pPr>
            <a:endParaRPr lang="es-ES" dirty="0"/>
          </a:p>
        </p:txBody>
      </p:sp>
    </p:spTree>
    <p:extLst>
      <p:ext uri="{BB962C8B-B14F-4D97-AF65-F5344CB8AC3E}">
        <p14:creationId xmlns:p14="http://schemas.microsoft.com/office/powerpoint/2010/main" val="4017522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AREA DE DIRECCION</a:t>
            </a:r>
            <a:endParaRPr lang="es-ES" dirty="0"/>
          </a:p>
        </p:txBody>
      </p:sp>
      <p:sp>
        <p:nvSpPr>
          <p:cNvPr id="3" name="2 Marcador de contenido"/>
          <p:cNvSpPr>
            <a:spLocks noGrp="1"/>
          </p:cNvSpPr>
          <p:nvPr>
            <p:ph idx="1"/>
          </p:nvPr>
        </p:nvSpPr>
        <p:spPr/>
        <p:txBody>
          <a:bodyPr>
            <a:normAutofit fontScale="92500" lnSpcReduction="20000"/>
          </a:bodyPr>
          <a:lstStyle/>
          <a:p>
            <a:pPr marL="82296" indent="0" algn="just">
              <a:buNone/>
            </a:pPr>
            <a:r>
              <a:rPr lang="es-CO" sz="2400" b="1" dirty="0" smtClean="0"/>
              <a:t>Acciones Realizadas:</a:t>
            </a:r>
          </a:p>
          <a:p>
            <a:pPr algn="just"/>
            <a:r>
              <a:rPr lang="es-CO" sz="2400" dirty="0" smtClean="0"/>
              <a:t>Esta Gerencia ha elaborado una ruta de trabajo especifica para cada unidad funcional en la que se monitorea de manera permanente los aspectos financieros, el control del gasto, la reducción de costos operativos, la maximización del talento humano, la </a:t>
            </a:r>
            <a:r>
              <a:rPr lang="es-CO" sz="2400" dirty="0" err="1" smtClean="0"/>
              <a:t>empoderacion</a:t>
            </a:r>
            <a:r>
              <a:rPr lang="es-CO" sz="2400" dirty="0" smtClean="0"/>
              <a:t> de los procesos misionales y de apoyo y la búsqueda de la satisfacción del usuario y su comunidad bajo una presencia permanente de la ESE en todo el territorio.</a:t>
            </a:r>
          </a:p>
          <a:p>
            <a:pPr algn="just"/>
            <a:r>
              <a:rPr lang="es-CO" sz="2400" dirty="0" smtClean="0"/>
              <a:t>Se muestra a toda la comunidad un Hospital saludable financieramente, con procesos permanentes de inversión en infraestructura, dotación y calidad en el servicio en pro de lograr la satisfacción de nuestros usuarios y en mejoramiento en la calidad de vida de toda la población.</a:t>
            </a:r>
          </a:p>
          <a:p>
            <a:endParaRPr lang="en-US" dirty="0" smtClean="0"/>
          </a:p>
        </p:txBody>
      </p:sp>
    </p:spTree>
    <p:extLst>
      <p:ext uri="{BB962C8B-B14F-4D97-AF65-F5344CB8AC3E}">
        <p14:creationId xmlns:p14="http://schemas.microsoft.com/office/powerpoint/2010/main" val="92445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a:t>AREA DE DIRECCION</a:t>
            </a:r>
            <a:endParaRPr lang="es-ES" dirty="0"/>
          </a:p>
        </p:txBody>
      </p:sp>
      <p:sp>
        <p:nvSpPr>
          <p:cNvPr id="3" name="2 Marcador de contenido"/>
          <p:cNvSpPr>
            <a:spLocks noGrp="1"/>
          </p:cNvSpPr>
          <p:nvPr>
            <p:ph idx="1"/>
          </p:nvPr>
        </p:nvSpPr>
        <p:spPr>
          <a:xfrm>
            <a:off x="1435608" y="1268760"/>
            <a:ext cx="7498080" cy="4979640"/>
          </a:xfrm>
        </p:spPr>
        <p:txBody>
          <a:bodyPr>
            <a:noAutofit/>
          </a:bodyPr>
          <a:lstStyle/>
          <a:p>
            <a:pPr algn="just"/>
            <a:r>
              <a:rPr lang="es-CO" sz="2000" dirty="0" smtClean="0">
                <a:latin typeface="Arial" pitchFamily="34" charset="0"/>
                <a:cs typeface="Arial" pitchFamily="34" charset="0"/>
              </a:rPr>
              <a:t>La Gerencia ha suscrito convenios interinstitucionales con la actual administración municipal en pro de garantizar un acceso libre y oportuno a los servicios de salud que a su vez mejoren las finanzas del Hospital. Estos convenios se realizan para la implementación de las políticas de salud publica y de atención primaria en salud, entre otros.</a:t>
            </a:r>
          </a:p>
          <a:p>
            <a:pPr algn="just"/>
            <a:r>
              <a:rPr lang="es-CO" sz="2000" dirty="0" smtClean="0">
                <a:latin typeface="Arial" pitchFamily="34" charset="0"/>
                <a:cs typeface="Arial" pitchFamily="34" charset="0"/>
              </a:rPr>
              <a:t>Se recalca el proceso de descentralización del proceso de atención, mediante la ejecución permanente y creciente durante el ultimo semestre de la vigencia 2019 y lo que va de esta vigencia, de brigadas de salud; dirigidas estas a generar un impacto en el perfil de morbimortalidad de los habitantes de </a:t>
            </a:r>
            <a:r>
              <a:rPr lang="es-CO" sz="2000" dirty="0" err="1" smtClean="0">
                <a:latin typeface="Arial" pitchFamily="34" charset="0"/>
                <a:cs typeface="Arial" pitchFamily="34" charset="0"/>
              </a:rPr>
              <a:t>Vegachi</a:t>
            </a:r>
            <a:r>
              <a:rPr lang="es-CO" sz="2000" dirty="0" smtClean="0">
                <a:latin typeface="Arial" pitchFamily="34" charset="0"/>
                <a:cs typeface="Arial" pitchFamily="34" charset="0"/>
              </a:rPr>
              <a:t>, así como de impactar estilo de vida de la población..</a:t>
            </a:r>
          </a:p>
          <a:p>
            <a:pPr algn="just"/>
            <a:r>
              <a:rPr lang="es-CO" sz="2000" dirty="0" smtClean="0">
                <a:latin typeface="Arial" pitchFamily="34" charset="0"/>
                <a:cs typeface="Arial" pitchFamily="34" charset="0"/>
              </a:rPr>
              <a:t>El Hospital ha garantizado durante el periodo en que me he desempeñado como Gerente el cabal cumplimiento de las obligaciones laborales y comerciales pese a las grandes dificultades que presenta el sistema. </a:t>
            </a:r>
          </a:p>
        </p:txBody>
      </p:sp>
    </p:spTree>
    <p:extLst>
      <p:ext uri="{BB962C8B-B14F-4D97-AF65-F5344CB8AC3E}">
        <p14:creationId xmlns:p14="http://schemas.microsoft.com/office/powerpoint/2010/main" val="1373665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AREA DE DIRECCION</a:t>
            </a:r>
            <a:endParaRPr lang="es-CO" dirty="0"/>
          </a:p>
        </p:txBody>
      </p:sp>
      <p:sp>
        <p:nvSpPr>
          <p:cNvPr id="3" name="Marcador de contenido 2"/>
          <p:cNvSpPr>
            <a:spLocks noGrp="1"/>
          </p:cNvSpPr>
          <p:nvPr>
            <p:ph idx="1"/>
          </p:nvPr>
        </p:nvSpPr>
        <p:spPr/>
        <p:txBody>
          <a:bodyPr>
            <a:normAutofit/>
          </a:bodyPr>
          <a:lstStyle/>
          <a:p>
            <a:pPr algn="just"/>
            <a:r>
              <a:rPr lang="es-CO" sz="2200" dirty="0" smtClean="0">
                <a:latin typeface="Arial" pitchFamily="34" charset="0"/>
                <a:cs typeface="Arial" pitchFamily="34" charset="0"/>
              </a:rPr>
              <a:t>Cuenta el Hospital a la fecha con todos sus servicios integrales de salud de primer nivel habilitados y certificados, lo que nos permite garantizar a toda la población usuaria una atención con calidad y oportunidad.</a:t>
            </a:r>
          </a:p>
          <a:p>
            <a:pPr algn="just"/>
            <a:r>
              <a:rPr lang="es-CO" sz="2200" dirty="0" smtClean="0">
                <a:latin typeface="Arial" pitchFamily="34" charset="0"/>
                <a:cs typeface="Arial" pitchFamily="34" charset="0"/>
              </a:rPr>
              <a:t>Se cuenta con un Sistema Obligatorio de Garantía de la Calidad en Salud completamente implementado y </a:t>
            </a:r>
            <a:r>
              <a:rPr lang="es-CO" sz="2200" dirty="0" err="1" smtClean="0">
                <a:latin typeface="Arial" pitchFamily="34" charset="0"/>
                <a:cs typeface="Arial" pitchFamily="34" charset="0"/>
              </a:rPr>
              <a:t>operativizado</a:t>
            </a:r>
            <a:r>
              <a:rPr lang="es-CO" sz="2200" dirty="0" smtClean="0">
                <a:latin typeface="Arial" pitchFamily="34" charset="0"/>
                <a:cs typeface="Arial" pitchFamily="34" charset="0"/>
              </a:rPr>
              <a:t> según las normas que regulan ese importante proceso.</a:t>
            </a:r>
          </a:p>
          <a:p>
            <a:pPr algn="just"/>
            <a:r>
              <a:rPr lang="es-CO" sz="2200" dirty="0" smtClean="0">
                <a:latin typeface="Arial" pitchFamily="34" charset="0"/>
                <a:cs typeface="Arial" pitchFamily="34" charset="0"/>
              </a:rPr>
              <a:t>Se cuenta en la actualidad con contratos y convenios de prestación de servicios de salud con todas las aseguradoras que hacen presencia en el territorio.</a:t>
            </a:r>
          </a:p>
          <a:p>
            <a:endParaRPr lang="es-CO" dirty="0"/>
          </a:p>
        </p:txBody>
      </p:sp>
    </p:spTree>
    <p:extLst>
      <p:ext uri="{BB962C8B-B14F-4D97-AF65-F5344CB8AC3E}">
        <p14:creationId xmlns:p14="http://schemas.microsoft.com/office/powerpoint/2010/main" val="3547382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US" sz="3200" dirty="0" smtClean="0"/>
              <a:t>AREA DE ATENCION AL USUARIO – PRESTACION DE SERVICIOS</a:t>
            </a:r>
            <a:endParaRPr lang="es-ES" sz="3200" dirty="0"/>
          </a:p>
        </p:txBody>
      </p:sp>
      <p:sp>
        <p:nvSpPr>
          <p:cNvPr id="3" name="2 Marcador de contenido"/>
          <p:cNvSpPr>
            <a:spLocks noGrp="1"/>
          </p:cNvSpPr>
          <p:nvPr>
            <p:ph idx="1"/>
          </p:nvPr>
        </p:nvSpPr>
        <p:spPr/>
        <p:txBody>
          <a:bodyPr>
            <a:normAutofit fontScale="62500" lnSpcReduction="20000"/>
          </a:bodyPr>
          <a:lstStyle/>
          <a:p>
            <a:pPr marL="82296" indent="0" algn="just">
              <a:buNone/>
            </a:pPr>
            <a:r>
              <a:rPr lang="es-ES" dirty="0"/>
              <a:t>La gestión clínica y asistencial es la base de la razón de ser de la institución, en ella se incluye los procesos misionales que influyen positivamente en el estado de salud de la población usuaria.</a:t>
            </a:r>
            <a:endParaRPr lang="es-CO" dirty="0"/>
          </a:p>
          <a:p>
            <a:pPr marL="82296" indent="0" algn="just">
              <a:buNone/>
            </a:pPr>
            <a:endParaRPr lang="es-CO" dirty="0"/>
          </a:p>
          <a:p>
            <a:pPr marL="82296" indent="0" algn="just">
              <a:buNone/>
            </a:pPr>
            <a:r>
              <a:rPr lang="es-ES" dirty="0"/>
              <a:t>Durante la presente vigencia, en especial con la implementación del SOGCS y de las políticas nacionales y departamentales de salud en población especificas (IAMI, AIEPI, Maternidad Segura, Seguridad del Paciente, APS, entre otros) se ha observado al interior de la Institución y en sus usuarios el mejoramiento en varios proceso, el primero de ellos que ya se tiene la cultura del reporte y seguimiento a indicadores, el segundo es la tendencia positiva en el comportamiento de indicadores que miden la calidad, la eficiencia y la eficacia en los servicios. </a:t>
            </a:r>
            <a:endParaRPr lang="es-CO" dirty="0"/>
          </a:p>
          <a:p>
            <a:pPr marL="82296" indent="0">
              <a:buNone/>
            </a:pPr>
            <a:r>
              <a:rPr lang="en-US" sz="2400" b="1" dirty="0" smtClean="0"/>
              <a:t> </a:t>
            </a:r>
          </a:p>
          <a:p>
            <a:endParaRPr lang="en-US" dirty="0" smtClean="0"/>
          </a:p>
          <a:p>
            <a:pPr marL="82296" indent="0">
              <a:buNone/>
            </a:pPr>
            <a:endParaRPr lang="es-ES" dirty="0"/>
          </a:p>
        </p:txBody>
      </p:sp>
    </p:spTree>
    <p:extLst>
      <p:ext uri="{BB962C8B-B14F-4D97-AF65-F5344CB8AC3E}">
        <p14:creationId xmlns:p14="http://schemas.microsoft.com/office/powerpoint/2010/main" val="1395091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184</TotalTime>
  <Words>1301</Words>
  <Application>Microsoft Office PowerPoint</Application>
  <PresentationFormat>Presentación en pantalla (4:3)</PresentationFormat>
  <Paragraphs>86</Paragraphs>
  <Slides>17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Gill Sans MT</vt:lpstr>
      <vt:lpstr>Verdana</vt:lpstr>
      <vt:lpstr>Wingdings 2</vt:lpstr>
      <vt:lpstr>Solsticio</vt:lpstr>
      <vt:lpstr>Presentación de PowerPoint</vt:lpstr>
      <vt:lpstr>INFORME DE GESTION </vt:lpstr>
      <vt:lpstr>ASPECTOS GENERALES</vt:lpstr>
      <vt:lpstr>INFORME DE GESTION</vt:lpstr>
      <vt:lpstr>MODELO DE PRESTACION DE SERVICIOS DE LA ESE</vt:lpstr>
      <vt:lpstr>AREA DE DIRECCION</vt:lpstr>
      <vt:lpstr>AREA DE DIRECCION</vt:lpstr>
      <vt:lpstr>AREA DE DIRECCION</vt:lpstr>
      <vt:lpstr>AREA DE ATENCION AL USUARIO – PRESTACION DE SERVICIOS</vt:lpstr>
      <vt:lpstr>AREA DE ATENCION AL USUARIO – PRESTACION DE SERVICIOS</vt:lpstr>
      <vt:lpstr>AREA DE ATENCION AL USUARIO – PRESTACION DE SERVICIOS</vt:lpstr>
      <vt:lpstr>Principales indicadores asistenciales</vt:lpstr>
      <vt:lpstr>Principales indicadores asistenciales</vt:lpstr>
      <vt:lpstr>AREA FINANCIERA</vt:lpstr>
      <vt:lpstr>Presentación de PowerPoint</vt:lpstr>
      <vt:lpstr>PENDIENTES Y RETOS</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GESTION 2016</dc:title>
  <dc:creator>TOSHIBA</dc:creator>
  <cp:lastModifiedBy>HLMYALI - Gerencia01</cp:lastModifiedBy>
  <cp:revision>28</cp:revision>
  <dcterms:created xsi:type="dcterms:W3CDTF">2016-11-27T11:57:44Z</dcterms:created>
  <dcterms:modified xsi:type="dcterms:W3CDTF">2020-04-15T17:28:50Z</dcterms:modified>
</cp:coreProperties>
</file>